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0" r:id="rId3"/>
    <p:sldId id="261" r:id="rId4"/>
    <p:sldId id="276" r:id="rId5"/>
  </p:sldIdLst>
  <p:sldSz cx="9144000" cy="6858000" type="screen4x3"/>
  <p:notesSz cx="6858000" cy="9144000"/>
  <p:custDataLst>
    <p:tags r:id="rId11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91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91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handoutMaster" Target="handoutMasters/handout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1" Type="http://schemas.openxmlformats.org/officeDocument/2006/relationships/tags" Target="tags/tag2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3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7.xml"/><Relationship Id="rId4" Type="http://schemas.openxmlformats.org/officeDocument/2006/relationships/image" Target="../media/image6.png"/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395561" y="2645045"/>
            <a:ext cx="8175282" cy="276225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200" b="1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概述</a:t>
            </a:r>
            <a:endParaRPr lang="zh-CN" altLang="en-US" sz="1200" b="1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sp>
        <p:nvSpPr>
          <p:cNvPr id="28676" name="矩形 4"/>
          <p:cNvSpPr>
            <a:spLocks noChangeArrowheads="1"/>
          </p:cNvSpPr>
          <p:nvPr/>
        </p:nvSpPr>
        <p:spPr bwMode="auto">
          <a:xfrm>
            <a:off x="4427984" y="2074998"/>
            <a:ext cx="2225675" cy="3683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 algn="ctr"/>
            <a:r>
              <a:rPr lang="en-US" altLang="zh-CN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【 </a:t>
            </a:r>
            <a:r>
              <a:rPr lang="zh-CN" altLang="en-US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型号</a:t>
            </a:r>
            <a:r>
              <a:rPr lang="en-US" altLang="zh-CN" dirty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:</a:t>
            </a:r>
            <a:r>
              <a:rPr lang="en-US" altLang="zh-CN" dirty="0" smtClean="0">
                <a:solidFill>
                  <a:srgbClr val="FF0000"/>
                </a:solidFill>
                <a:latin typeface="Arial" panose="020B0604020202020204" pitchFamily="34" charset="0"/>
                <a:ea typeface="黑体" panose="02010609060101010101" pitchFamily="2" charset="-122"/>
                <a:cs typeface="Arial" panose="020B0604020202020204" pitchFamily="34" charset="0"/>
              </a:rPr>
              <a:t>FWK2511</a:t>
            </a:r>
            <a:r>
              <a:rPr lang="en-US" altLang="zh-CN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】</a:t>
            </a:r>
            <a:endParaRPr lang="zh-CN" altLang="en-US" dirty="0">
              <a:solidFill>
                <a:srgbClr val="FF0000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graphicFrame>
        <p:nvGraphicFramePr>
          <p:cNvPr id="4" name="Group 5"/>
          <p:cNvGraphicFramePr>
            <a:graphicFrameLocks noGrp="1"/>
          </p:cNvGraphicFramePr>
          <p:nvPr/>
        </p:nvGraphicFramePr>
        <p:xfrm>
          <a:off x="392400" y="2986398"/>
          <a:ext cx="8358218" cy="3291840"/>
        </p:xfrm>
        <a:graphic>
          <a:graphicData uri="http://schemas.openxmlformats.org/drawingml/2006/table">
            <a:tbl>
              <a:tblPr/>
              <a:tblGrid>
                <a:gridCol w="4286280"/>
                <a:gridCol w="4071938"/>
              </a:tblGrid>
              <a:tr h="329184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zh-CN" altLang="en-US" sz="1000" b="1" dirty="0" smtClean="0">
                          <a:solidFill>
                            <a:srgbClr val="FF0000"/>
                          </a:solidFill>
                          <a:sym typeface="+mn-ea"/>
                        </a:rPr>
                        <a:t>产品特点</a:t>
                      </a:r>
                      <a:r>
                        <a:rPr lang="en-US" altLang="zh-CN" sz="1000" b="1" dirty="0" smtClean="0">
                          <a:solidFill>
                            <a:srgbClr val="FF0000"/>
                          </a:solidFill>
                          <a:sym typeface="+mn-ea"/>
                        </a:rPr>
                        <a:t>:</a:t>
                      </a:r>
                      <a:endParaRPr lang="en-US" altLang="zh-CN" sz="1000" b="1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000" dirty="0" smtClean="0">
                          <a:sym typeface="+mn-ea"/>
                        </a:rPr>
                        <a:t>1.</a:t>
                      </a:r>
                      <a:r>
                        <a:rPr lang="zh-CN" altLang="en-US" sz="1000" dirty="0" smtClean="0">
                          <a:sym typeface="+mn-ea"/>
                        </a:rPr>
                        <a:t>根据 </a:t>
                      </a:r>
                      <a:r>
                        <a:rPr lang="en-US" altLang="zh-CN" sz="1000" dirty="0" smtClean="0">
                          <a:sym typeface="+mn-ea"/>
                        </a:rPr>
                        <a:t>LED </a:t>
                      </a:r>
                      <a:r>
                        <a:rPr lang="zh-CN" altLang="en-US" sz="1000" dirty="0" smtClean="0">
                          <a:sym typeface="+mn-ea"/>
                        </a:rPr>
                        <a:t>的散热特性，利用机械设计原理和热学原理，对 </a:t>
                      </a:r>
                      <a:r>
                        <a:rPr lang="en-US" altLang="zh-CN" sz="1000" dirty="0" smtClean="0">
                          <a:sym typeface="+mn-ea"/>
                        </a:rPr>
                        <a:t>LED </a:t>
                      </a:r>
                      <a:r>
                        <a:rPr lang="zh-CN" altLang="en-US" sz="1000" dirty="0" smtClean="0">
                          <a:sym typeface="+mn-ea"/>
                        </a:rPr>
                        <a:t>投光灯进行精准结构设计，结合采用高导热系数高纯度铝合金材料和特殊的加工工艺，使传导散热、对流散热和辐射散热的效果得到了成倍的提高，使悟空方系列灯具成为体积小、重量轻、光效好、节能环保低碳的创新产品。</a:t>
                      </a:r>
                      <a:endParaRPr lang="en-US" altLang="zh-CN" sz="1000" dirty="0" smtClean="0">
                        <a:sym typeface="+mn-ea"/>
                      </a:endParaRPr>
                    </a:p>
                    <a:p>
                      <a:pPr marL="0" indent="0">
                        <a:lnSpc>
                          <a:spcPct val="150000"/>
                        </a:lnSpc>
                        <a:buNone/>
                      </a:pPr>
                      <a:r>
                        <a:rPr lang="en-US" altLang="zh-CN" sz="1000" dirty="0" smtClean="0">
                          <a:sym typeface="+mn-ea"/>
                        </a:rPr>
                        <a:t>2. </a:t>
                      </a:r>
                      <a:r>
                        <a:rPr lang="zh-CN" altLang="en-US" sz="1000" dirty="0" smtClean="0">
                          <a:sym typeface="+mn-ea"/>
                        </a:rPr>
                        <a:t>搭配超大功率</a:t>
                      </a:r>
                      <a:r>
                        <a:rPr lang="en-US" altLang="zh-CN" sz="1000" dirty="0" smtClean="0">
                          <a:sym typeface="+mn-ea"/>
                        </a:rPr>
                        <a:t>LED</a:t>
                      </a:r>
                      <a:r>
                        <a:rPr lang="zh-CN" altLang="en-US" sz="1000" dirty="0" smtClean="0">
                          <a:sym typeface="+mn-ea"/>
                        </a:rPr>
                        <a:t>，精准控制散射光线，使 </a:t>
                      </a:r>
                      <a:r>
                        <a:rPr lang="en-US" altLang="zh-CN" sz="1000" dirty="0" smtClean="0">
                          <a:sym typeface="+mn-ea"/>
                        </a:rPr>
                        <a:t>LED </a:t>
                      </a:r>
                      <a:r>
                        <a:rPr lang="zh-CN" altLang="en-US" sz="1000" dirty="0" smtClean="0">
                          <a:sym typeface="+mn-ea"/>
                        </a:rPr>
                        <a:t>的出光效率更高，中心光强更强，为远距离投光照明提供一个完美的解决方案。</a:t>
                      </a:r>
                      <a:endParaRPr lang="en-US" altLang="zh-CN" sz="1000" dirty="0" smtClean="0">
                        <a:sym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000" dirty="0" smtClean="0">
                          <a:sym typeface="+mn-ea"/>
                        </a:rPr>
                        <a:t>3. </a:t>
                      </a:r>
                      <a:r>
                        <a:rPr lang="zh-CN" altLang="en-US" sz="1000" dirty="0" smtClean="0">
                          <a:sym typeface="+mn-ea"/>
                        </a:rPr>
                        <a:t>灯具结构设计</a:t>
                      </a:r>
                      <a:r>
                        <a:rPr lang="en-US" altLang="zh-CN" sz="1000" dirty="0" smtClean="0">
                          <a:sym typeface="+mn-ea"/>
                        </a:rPr>
                        <a:t>,</a:t>
                      </a:r>
                      <a:r>
                        <a:rPr lang="zh-CN" altLang="en-US" sz="1000" dirty="0" smtClean="0">
                          <a:sym typeface="+mn-ea"/>
                        </a:rPr>
                        <a:t>特别导入 </a:t>
                      </a:r>
                      <a:r>
                        <a:rPr lang="en-US" altLang="zh-CN" sz="1000" smtClean="0">
                          <a:sym typeface="+mn-ea"/>
                        </a:rPr>
                        <a:t>10 </a:t>
                      </a:r>
                      <a:r>
                        <a:rPr lang="en-US" altLang="zh-CN" sz="1000" dirty="0" smtClean="0">
                          <a:sym typeface="+mn-ea"/>
                        </a:rPr>
                        <a:t>°</a:t>
                      </a:r>
                      <a:r>
                        <a:rPr lang="zh-CN" altLang="en-US" sz="1000" dirty="0" smtClean="0">
                          <a:sym typeface="+mn-ea"/>
                        </a:rPr>
                        <a:t>遮光角一体化防眩光设计。</a:t>
                      </a:r>
                      <a:endParaRPr lang="en-US" altLang="zh-CN" sz="1000" b="1" kern="1200" baseline="0" dirty="0" smtClean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1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控制方式：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采用标准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DMX512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（</a:t>
                      </a:r>
                      <a:r>
                        <a:rPr lang="en-US" altLang="zh-CN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1990</a:t>
                      </a:r>
                      <a:r>
                        <a:rPr lang="zh-CN" altLang="en-US" sz="10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）协议控制。</a:t>
                      </a:r>
                      <a:endParaRPr lang="zh-CN" altLang="en-US" sz="1000" b="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5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kumimoji="0" lang="zh-CN" altLang="en-US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应用场所：</a:t>
                      </a:r>
                      <a:r>
                        <a:rPr lang="zh-CN" altLang="en-US" sz="1000" dirty="0" smtClean="0">
                          <a:sym typeface="+mn-ea"/>
                        </a:rPr>
                        <a:t>广场、户外景观、大楼外立面、单体建筑和历史建筑外立面、绿化景观照明。</a:t>
                      </a:r>
                      <a:endParaRPr kumimoji="0" lang="zh-CN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" name="图片 1" descr="FWK2511黑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19885" y="407035"/>
            <a:ext cx="2090420" cy="213741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oup 3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611560" y="1124744"/>
          <a:ext cx="8001000" cy="5284977"/>
        </p:xfrm>
        <a:graphic>
          <a:graphicData uri="http://schemas.openxmlformats.org/drawingml/2006/table">
            <a:tbl>
              <a:tblPr/>
              <a:tblGrid>
                <a:gridCol w="3143250"/>
                <a:gridCol w="4857750"/>
              </a:tblGrid>
              <a:tr h="144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产品型号</a:t>
                      </a:r>
                      <a:endParaRPr kumimoji="0" lang="zh-CN" sz="1100" b="1" i="0" u="none" strike="noStrike" cap="none" normalizeH="0" baseline="0" dirty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FWK2511</a:t>
                      </a:r>
                      <a:endParaRPr kumimoji="0" lang="en-US" sz="11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光源</a:t>
                      </a:r>
                      <a:endParaRPr kumimoji="0" 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altLang="zh-CN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endParaRPr kumimoji="0" lang="en-US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寿命</a:t>
                      </a:r>
                      <a:endParaRPr kumimoji="0" lang="zh-CN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5</a:t>
                      </a:r>
                      <a:r>
                        <a:rPr kumimoji="0" lang="zh-CN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万小时</a:t>
                      </a:r>
                      <a:endParaRPr kumimoji="0" lang="zh-CN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数量</a:t>
                      </a:r>
                      <a:endParaRPr kumimoji="0" lang="zh-CN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方正黑体简体" panose="02010601030101010101" pitchFamily="2" charset="-122"/>
                          <a:ea typeface="方正黑体简体" panose="02010601030101010101" pitchFamily="2" charset="-122"/>
                          <a:cs typeface="+mn-cs"/>
                        </a:rPr>
                        <a:t>18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方正黑体简体" panose="02010601030101010101" pitchFamily="2" charset="-122"/>
                          <a:ea typeface="方正黑体简体" panose="02010601030101010101" pitchFamily="2" charset="-122"/>
                          <a:cs typeface="+mn-cs"/>
                        </a:rPr>
                        <a:t>颗</a:t>
                      </a:r>
                      <a:endParaRPr lang="zh-CN" altLang="en-US" sz="11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颜色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(</a:t>
                      </a:r>
                      <a:r>
                        <a:rPr kumimoji="0" lang="zh-CN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单色</a:t>
                      </a: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)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1800K/2200K/2700K/3000K/4000K/5000K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光束角</a:t>
                      </a:r>
                      <a:r>
                        <a:rPr kumimoji="0" lang="en-US" altLang="zh-CN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(FWHM)</a:t>
                      </a:r>
                      <a:endParaRPr kumimoji="0" lang="en-US" alt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10°/15°/20°/30°/45°/60°/2515°/5015°</a:t>
                      </a:r>
                      <a:endParaRPr lang="zh-CN" altLang="en-US" sz="11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外壳</a:t>
                      </a:r>
                      <a:r>
                        <a:rPr kumimoji="0" lang="zh-CN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材质</a:t>
                      </a:r>
                      <a:endParaRPr kumimoji="0" 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zh-CN" altLang="en-US" sz="1200" dirty="0" smtClean="0">
                          <a:sym typeface="+mn-ea"/>
                        </a:rPr>
                        <a:t>压铸铝</a:t>
                      </a:r>
                      <a:r>
                        <a:rPr lang="en-US" altLang="zh-CN" sz="1200" dirty="0" smtClean="0">
                          <a:sym typeface="+mn-ea"/>
                        </a:rPr>
                        <a:t>/</a:t>
                      </a:r>
                      <a:r>
                        <a:rPr lang="zh-CN" altLang="zh-CN" sz="1200" dirty="0" smtClean="0">
                          <a:sym typeface="+mn-ea"/>
                        </a:rPr>
                        <a:t>铝合金</a:t>
                      </a:r>
                      <a:r>
                        <a:rPr lang="en-US" altLang="zh-CN" sz="1200" dirty="0" smtClean="0">
                          <a:sym typeface="+mn-ea"/>
                        </a:rPr>
                        <a:t>,</a:t>
                      </a:r>
                      <a:r>
                        <a:rPr lang="zh-CN" altLang="en-US" sz="1200" dirty="0" smtClean="0">
                          <a:sym typeface="+mn-ea"/>
                        </a:rPr>
                        <a:t>砂纹深灰色</a:t>
                      </a:r>
                      <a:r>
                        <a:rPr lang="zh-CN" altLang="en-US" sz="1200" dirty="0">
                          <a:sym typeface="+mn-ea"/>
                        </a:rPr>
                        <a:t>静电喷塑表面处理</a:t>
                      </a:r>
                      <a:endParaRPr lang="zh-CN" altLang="en-US" sz="1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7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玻璃材质</a:t>
                      </a:r>
                      <a:endParaRPr kumimoji="0" 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200" dirty="0" smtClean="0">
                          <a:latin typeface="+mn-ea"/>
                          <a:ea typeface="+mn-ea"/>
                        </a:rPr>
                        <a:t>5mm</a:t>
                      </a:r>
                      <a:r>
                        <a:rPr lang="zh-CN" altLang="en-US" sz="1200" dirty="0">
                          <a:latin typeface="+mn-ea"/>
                          <a:ea typeface="+mn-ea"/>
                        </a:rPr>
                        <a:t>钢化超</a:t>
                      </a:r>
                      <a:r>
                        <a:rPr lang="zh-CN" altLang="en-US" sz="1200" dirty="0" smtClean="0">
                          <a:latin typeface="+mn-ea"/>
                          <a:ea typeface="+mn-ea"/>
                        </a:rPr>
                        <a:t>白玻璃</a:t>
                      </a:r>
                      <a:endParaRPr lang="en-US" altLang="zh-CN" sz="1200" dirty="0">
                        <a:latin typeface="+mn-ea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LED</a:t>
                      </a:r>
                      <a:r>
                        <a:rPr kumimoji="0" lang="zh-CN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驱动方式</a:t>
                      </a:r>
                      <a:endParaRPr kumimoji="0" lang="zh-CN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1800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mA</a:t>
                      </a: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恒</a:t>
                      </a:r>
                      <a:r>
                        <a:rPr kumimoji="0" lang="zh-CN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流驱动</a:t>
                      </a:r>
                      <a:endParaRPr kumimoji="0" lang="zh-CN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输入电源</a:t>
                      </a:r>
                      <a:endParaRPr kumimoji="0" lang="zh-CN" alt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100 ～ </a:t>
                      </a:r>
                      <a:r>
                        <a:rPr lang="en-US" altLang="zh-CN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240VAC±10%,50/60Hz;DC </a:t>
                      </a:r>
                      <a:r>
                        <a:rPr lang="en-US" altLang="zh-CN" sz="11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24V</a:t>
                      </a:r>
                      <a:endParaRPr lang="en-US" altLang="zh-CN" sz="11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系统功率</a:t>
                      </a:r>
                      <a:endParaRPr kumimoji="0" 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CN" sz="1100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110W</a:t>
                      </a:r>
                      <a:endParaRPr lang="en-US" altLang="zh-CN" sz="1100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防护等级</a:t>
                      </a:r>
                      <a:endParaRPr kumimoji="0" 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IP66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电缆线</a:t>
                      </a:r>
                      <a:endParaRPr kumimoji="0" 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sz="1200" dirty="0">
                          <a:sym typeface="+mn-ea"/>
                        </a:rPr>
                        <a:t>3*1.0mm2 </a:t>
                      </a:r>
                      <a:r>
                        <a:rPr sz="1200" dirty="0" err="1" smtClean="0">
                          <a:sym typeface="+mn-ea"/>
                        </a:rPr>
                        <a:t>橡胶线</a:t>
                      </a:r>
                      <a:r>
                        <a:rPr lang="en-US" sz="1200" dirty="0" smtClean="0">
                          <a:sym typeface="+mn-ea"/>
                        </a:rPr>
                        <a:t>(</a:t>
                      </a:r>
                      <a:r>
                        <a:rPr sz="1200" dirty="0" err="1" smtClean="0">
                          <a:sym typeface="+mn-ea"/>
                        </a:rPr>
                        <a:t>高压</a:t>
                      </a:r>
                      <a:r>
                        <a:rPr lang="en-US" sz="1200" dirty="0" smtClean="0">
                          <a:sym typeface="+mn-ea"/>
                        </a:rPr>
                        <a:t>);</a:t>
                      </a:r>
                      <a:r>
                        <a:rPr sz="1200" dirty="0" smtClean="0">
                          <a:sym typeface="+mn-ea"/>
                        </a:rPr>
                        <a:t>2*1.0mm2 </a:t>
                      </a:r>
                      <a:r>
                        <a:rPr sz="1200" dirty="0" err="1" smtClean="0">
                          <a:sym typeface="+mn-ea"/>
                        </a:rPr>
                        <a:t>橡胶线</a:t>
                      </a:r>
                      <a:r>
                        <a:rPr lang="en-US" sz="1200" dirty="0" smtClean="0">
                          <a:sym typeface="+mn-ea"/>
                        </a:rPr>
                        <a:t>(</a:t>
                      </a:r>
                      <a:r>
                        <a:rPr sz="1200" dirty="0" err="1" smtClean="0">
                          <a:sym typeface="+mn-ea"/>
                        </a:rPr>
                        <a:t>低压</a:t>
                      </a:r>
                      <a:r>
                        <a:rPr lang="en-US" sz="1200" dirty="0" smtClean="0">
                          <a:sym typeface="+mn-ea"/>
                        </a:rPr>
                        <a:t>)</a:t>
                      </a:r>
                      <a:endParaRPr lang="zh-CN" altLang="en-US" sz="12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信号线</a:t>
                      </a:r>
                      <a:endParaRPr kumimoji="0" 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zh-CN" altLang="en-US" sz="120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+mn-ea"/>
                        </a:rPr>
                        <a:t>超五类</a:t>
                      </a:r>
                      <a:r>
                        <a:rPr lang="en-US" altLang="zh-CN" sz="120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+mn-ea"/>
                        </a:rPr>
                        <a:t>SFTP</a:t>
                      </a:r>
                      <a:r>
                        <a:rPr lang="zh-CN" altLang="en-US" sz="120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+mn-ea"/>
                        </a:rPr>
                        <a:t>双屏蔽</a:t>
                      </a:r>
                      <a:r>
                        <a:rPr lang="en-US" altLang="zh-CN" sz="120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+mn-ea"/>
                        </a:rPr>
                        <a:t>4</a:t>
                      </a:r>
                      <a:r>
                        <a:rPr lang="zh-CN" altLang="en-US" sz="1200" dirty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+mn-ea"/>
                        </a:rPr>
                        <a:t>对</a:t>
                      </a:r>
                      <a:r>
                        <a:rPr lang="zh-CN" altLang="en-US" sz="120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sym typeface="+mn-ea"/>
                        </a:rPr>
                        <a:t>双绞线</a:t>
                      </a:r>
                      <a:r>
                        <a:rPr lang="en-US" altLang="zh-CN" sz="1200" dirty="0" smtClean="0">
                          <a:ln>
                            <a:noFill/>
                          </a:ln>
                          <a:effectLst/>
                          <a:latin typeface="Calibri" panose="020F0502020204030204" pitchFamily="34" charset="0"/>
                          <a:ea typeface="方正黑体简体" panose="02010601030101010101" pitchFamily="2" charset="-122"/>
                          <a:sym typeface="+mn-ea"/>
                        </a:rPr>
                        <a:t>(</a:t>
                      </a:r>
                      <a:r>
                        <a:rPr lang="zh-CN" altLang="en-US" sz="1200" dirty="0" smtClean="0">
                          <a:latin typeface="方正黑体简体" panose="02010601030101010101" pitchFamily="2" charset="-122"/>
                          <a:ea typeface="方正黑体简体" panose="02010601030101010101" pitchFamily="2" charset="-122"/>
                          <a:sym typeface="+mn-ea"/>
                        </a:rPr>
                        <a:t>可控</a:t>
                      </a:r>
                      <a:r>
                        <a:rPr lang="en-US" altLang="zh-CN" sz="1200" dirty="0" smtClean="0">
                          <a:latin typeface="方正黑体简体" panose="02010601030101010101" pitchFamily="2" charset="-122"/>
                          <a:ea typeface="方正黑体简体" panose="02010601030101010101" pitchFamily="2" charset="-122"/>
                          <a:sym typeface="+mn-ea"/>
                        </a:rPr>
                        <a:t>)</a:t>
                      </a:r>
                      <a:endParaRPr lang="zh-CN" altLang="en-US" sz="1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08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控制</a:t>
                      </a:r>
                      <a:endParaRPr kumimoji="0" 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lang="en-US" altLang="zh-CN" sz="12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DMX512(1990</a:t>
                      </a:r>
                      <a:r>
                        <a:rPr lang="en-US" altLang="zh-CN" sz="12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CN" altLang="en-US" sz="120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56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电气安全等级</a:t>
                      </a:r>
                      <a:endParaRPr kumimoji="0" 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dirty="0" smtClean="0">
                          <a:sym typeface="+mn-ea"/>
                        </a:rPr>
                        <a:t>I </a:t>
                      </a:r>
                      <a:r>
                        <a:rPr lang="zh-CN" altLang="en-US" sz="11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类</a:t>
                      </a:r>
                      <a:endParaRPr lang="en-US" altLang="zh-CN" sz="1100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625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环境温度</a:t>
                      </a:r>
                      <a:endParaRPr kumimoji="0" 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-20℃~+55 ℃(Ta+10℃)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功率因数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(PF)</a:t>
                      </a:r>
                      <a:endParaRPr kumimoji="0" lang="en-US" alt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≧0.9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冷启动电流</a:t>
                      </a: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(Max)</a:t>
                      </a:r>
                      <a:endParaRPr kumimoji="0" lang="en-US" alt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60A</a:t>
                      </a:r>
                      <a:endParaRPr kumimoji="0" lang="en-US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</a:pPr>
                      <a:r>
                        <a:rPr kumimoji="0" lang="zh-CN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</a:rPr>
                        <a:t>净重</a:t>
                      </a:r>
                      <a:endParaRPr kumimoji="0" lang="zh-CN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defRPr/>
                      </a:pPr>
                      <a:r>
                        <a:rPr kumimoji="0" lang="en-US" altLang="zh-CN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</a:rPr>
                        <a:t>4.8KG</a:t>
                      </a:r>
                      <a:endParaRPr kumimoji="0" lang="en-US" altLang="zh-CN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18912" y="773953"/>
            <a:ext cx="8001000" cy="338137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技术参数</a:t>
            </a:r>
            <a:endParaRPr lang="zh-CN" altLang="en-US" sz="1600" b="1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2"/>
          <p:cNvSpPr txBox="1">
            <a:spLocks noChangeArrowheads="1"/>
          </p:cNvSpPr>
          <p:nvPr/>
        </p:nvSpPr>
        <p:spPr bwMode="auto">
          <a:xfrm>
            <a:off x="618912" y="702198"/>
            <a:ext cx="8001000" cy="337185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灯具尺寸</a:t>
            </a:r>
            <a:endParaRPr lang="zh-CN" altLang="en-US" sz="1600" b="1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539552" y="1171082"/>
            <a:ext cx="5427131" cy="3097317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56176" y="2177600"/>
            <a:ext cx="2380615" cy="1358265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rcRect l="40221"/>
          <a:stretch>
            <a:fillRect/>
          </a:stretch>
        </p:blipFill>
        <p:spPr>
          <a:xfrm>
            <a:off x="827584" y="5178397"/>
            <a:ext cx="1783715" cy="855345"/>
          </a:xfrm>
          <a:prstGeom prst="rect">
            <a:avLst/>
          </a:prstGeom>
        </p:spPr>
      </p:pic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18912" y="4616211"/>
            <a:ext cx="8001000" cy="337185"/>
          </a:xfrm>
          <a:prstGeom prst="rect">
            <a:avLst/>
          </a:prstGeom>
          <a:gradFill rotWithShape="1">
            <a:gsLst>
              <a:gs pos="0">
                <a:srgbClr val="FF0000"/>
              </a:gs>
              <a:gs pos="100000">
                <a:srgbClr val="FF7D7D"/>
              </a:gs>
            </a:gsLst>
            <a:lin ang="0" scaled="1"/>
          </a:gradFill>
          <a:ln w="9525">
            <a:noFill/>
            <a:miter lim="800000"/>
          </a:ln>
        </p:spPr>
        <p:txBody>
          <a:bodyPr>
            <a:spAutoFit/>
          </a:bodyPr>
          <a:lstStyle/>
          <a:p>
            <a:pPr defTabSz="1279525">
              <a:spcBef>
                <a:spcPct val="50000"/>
              </a:spcBef>
            </a:pPr>
            <a:r>
              <a:rPr lang="zh-CN" altLang="en-US" sz="1600" b="1" dirty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防</a:t>
            </a:r>
            <a:r>
              <a:rPr lang="zh-CN" altLang="en-US" sz="1600" b="1" dirty="0" smtClean="0">
                <a:solidFill>
                  <a:schemeClr val="bg1"/>
                </a:solidFill>
                <a:latin typeface="黑体" panose="02010609060101010101" pitchFamily="2" charset="-122"/>
                <a:ea typeface="黑体" panose="02010609060101010101" pitchFamily="2" charset="-122"/>
                <a:sym typeface="+mn-ea"/>
              </a:rPr>
              <a:t>眩附件可选</a:t>
            </a:r>
            <a:endParaRPr lang="zh-CN" altLang="en-US" sz="1600" b="1" dirty="0">
              <a:solidFill>
                <a:schemeClr val="bg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  <p:pic>
        <p:nvPicPr>
          <p:cNvPr id="10" name="图片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4908" y="5178397"/>
            <a:ext cx="854075" cy="794385"/>
          </a:xfrm>
          <a:prstGeom prst="rect">
            <a:avLst/>
          </a:prstGeom>
        </p:spPr>
      </p:pic>
      <p:sp>
        <p:nvSpPr>
          <p:cNvPr id="11" name="矩形 4"/>
          <p:cNvSpPr>
            <a:spLocks noChangeArrowheads="1"/>
          </p:cNvSpPr>
          <p:nvPr/>
        </p:nvSpPr>
        <p:spPr bwMode="auto">
          <a:xfrm>
            <a:off x="927703" y="6074672"/>
            <a:ext cx="2606558" cy="2462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ctr"/>
            <a:r>
              <a:rPr lang="zh-CN" altLang="en-US" sz="1000" dirty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外</a:t>
            </a:r>
            <a:r>
              <a:rPr lang="zh-CN" altLang="en-US" sz="1000" dirty="0" smtClean="0">
                <a:latin typeface="黑体" panose="02010609060101010101" pitchFamily="2" charset="-122"/>
                <a:ea typeface="黑体" panose="02010609060101010101" pitchFamily="2" charset="-122"/>
              </a:rPr>
              <a:t>遮光罩     蜂窝</a:t>
            </a:r>
            <a:r>
              <a:rPr lang="zh-CN" altLang="en-US" sz="1000" dirty="0">
                <a:latin typeface="黑体" panose="02010609060101010101" pitchFamily="2" charset="-122"/>
                <a:ea typeface="黑体" panose="02010609060101010101" pitchFamily="2" charset="-122"/>
              </a:rPr>
              <a:t>防眩</a:t>
            </a:r>
            <a:r>
              <a:rPr lang="zh-CN" altLang="en-US" sz="1000" dirty="0" smtClean="0">
                <a:latin typeface="黑体" panose="02010609060101010101" pitchFamily="2" charset="-122"/>
                <a:ea typeface="黑体" panose="02010609060101010101" pitchFamily="2" charset="-122"/>
              </a:rPr>
              <a:t>网     深</a:t>
            </a:r>
            <a:r>
              <a:rPr lang="zh-CN" altLang="en-US" sz="1000" dirty="0">
                <a:latin typeface="黑体" panose="02010609060101010101" pitchFamily="2" charset="-122"/>
                <a:ea typeface="黑体" panose="02010609060101010101" pitchFamily="2" charset="-122"/>
              </a:rPr>
              <a:t>筒防眩</a:t>
            </a:r>
            <a:r>
              <a:rPr lang="zh-CN" altLang="en-US" sz="1000" dirty="0" smtClean="0">
                <a:latin typeface="黑体" panose="02010609060101010101" pitchFamily="2" charset="-122"/>
                <a:ea typeface="黑体" panose="02010609060101010101" pitchFamily="2" charset="-122"/>
              </a:rPr>
              <a:t>罩</a:t>
            </a:r>
            <a:r>
              <a:rPr lang="zh-CN" altLang="en-US" sz="1000" dirty="0" smtClean="0">
                <a:solidFill>
                  <a:schemeClr val="tx1"/>
                </a:solidFill>
                <a:latin typeface="黑体" panose="02010609060101010101" pitchFamily="2" charset="-122"/>
                <a:ea typeface="黑体" panose="02010609060101010101" pitchFamily="2" charset="-122"/>
              </a:rPr>
              <a:t>        </a:t>
            </a:r>
            <a:endParaRPr lang="zh-CN" altLang="en-US" sz="1000" dirty="0">
              <a:solidFill>
                <a:schemeClr val="tx1"/>
              </a:solidFill>
              <a:latin typeface="黑体" panose="02010609060101010101" pitchFamily="2" charset="-122"/>
              <a:ea typeface="黑体" panose="02010609060101010101" pitchFamily="2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p="http://schemas.openxmlformats.org/presentationml/2006/main">
  <p:tag name="KSO_WM_UNIT_TABLE_BEAUTIFY" val="smartTable{73306fa7-6b93-43d1-9925-8894e68b4d43}"/>
</p:tagLst>
</file>

<file path=ppt/tags/tag2.xml><?xml version="1.0" encoding="utf-8"?>
<p:tagLst xmlns:p="http://schemas.openxmlformats.org/presentationml/2006/main">
  <p:tag name="COMMONDATA" val="eyJoZGlkIjoiNzllN2FhMzY1ZDEyOTQyYTFjYWI5YTBiNDA0YjQwYTQifQ=="/>
  <p:tag name="KSO_WPP_MARK_KEY" val="902e1d9f-7f01-4ee7-9978-4e116cbd26f6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721</Words>
  <Application>WPS 演示</Application>
  <PresentationFormat>全屏显示(4:3)</PresentationFormat>
  <Paragraphs>100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2" baseType="lpstr">
      <vt:lpstr>Arial</vt:lpstr>
      <vt:lpstr>宋体</vt:lpstr>
      <vt:lpstr>Wingdings</vt:lpstr>
      <vt:lpstr>黑体</vt:lpstr>
      <vt:lpstr>Calibri</vt:lpstr>
      <vt:lpstr>方正黑体简体</vt:lpstr>
      <vt:lpstr>微软雅黑</vt:lpstr>
      <vt:lpstr>Arial Unicode MS</vt:lpstr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张巍</dc:creator>
  <cp:lastModifiedBy>丹丹</cp:lastModifiedBy>
  <cp:revision>94</cp:revision>
  <dcterms:created xsi:type="dcterms:W3CDTF">2015-05-19T08:03:00Z</dcterms:created>
  <dcterms:modified xsi:type="dcterms:W3CDTF">2023-09-27T09:03:47Z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921DF6A92CD64E90B8CA5537FAF29CBB</vt:lpwstr>
  </property>
  <property fmtid="{D5CDD505-2E9C-101B-9397-08002B2CF9AE}" pid="3" name="KSOProductBuildVer">
    <vt:lpwstr>2052-12.1.0.15404</vt:lpwstr>
  </property>
  <property fmtid="{D5CDD505-2E9C-101B-9397-08002B2CF9AE}" pid="4" name="commondata">
    <vt:lpwstr>eyJoZGlkIjoiNzllN2FhMzY1ZDEyOTQyYTFjYWI5YTBiNDA0YjQwYTQifQ==</vt:lpwstr>
  </property>
</Properties>
</file>