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3"/>
    <p:sldId id="261" r:id="rId4"/>
    <p:sldId id="276" r:id="rId5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2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561" y="2645045"/>
            <a:ext cx="8175282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2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4427984" y="2074998"/>
            <a:ext cx="222567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FWK2511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392400" y="2986398"/>
          <a:ext cx="8358218" cy="3291840"/>
        </p:xfrm>
        <a:graphic>
          <a:graphicData uri="http://schemas.openxmlformats.org/drawingml/2006/table">
            <a:tbl>
              <a:tblPr/>
              <a:tblGrid>
                <a:gridCol w="4286280"/>
                <a:gridCol w="4071938"/>
              </a:tblGrid>
              <a:tr h="3291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产品特点</a:t>
                      </a: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: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 smtClean="0">
                          <a:sym typeface="+mn-ea"/>
                        </a:rPr>
                        <a:t>1.</a:t>
                      </a:r>
                      <a:r>
                        <a:rPr lang="zh-CN" altLang="en-US" sz="1000" dirty="0" smtClean="0">
                          <a:sym typeface="+mn-ea"/>
                        </a:rPr>
                        <a:t>根据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的散热特性，利用机械设计原理和热学原理，对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投光灯进行精准结构设计，结合采用高导热系数高纯度铝合金材料和特殊的加工工艺，使传导散热、对流散热和辐射散热的效果得到了成倍的提高，使悟空方系列灯具成为体积小、重量轻、光效好、节能环保低碳的创新产品。</a:t>
                      </a:r>
                      <a:endParaRPr lang="en-US" altLang="zh-CN" sz="1000" dirty="0" smtClean="0">
                        <a:sym typeface="+mn-ea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 smtClean="0">
                          <a:sym typeface="+mn-ea"/>
                        </a:rPr>
                        <a:t>2. </a:t>
                      </a:r>
                      <a:r>
                        <a:rPr lang="zh-CN" altLang="en-US" sz="1000" dirty="0" smtClean="0">
                          <a:sym typeface="+mn-ea"/>
                        </a:rPr>
                        <a:t>搭配超大功率</a:t>
                      </a:r>
                      <a:r>
                        <a:rPr lang="en-US" altLang="zh-CN" sz="1000" dirty="0" smtClean="0">
                          <a:sym typeface="+mn-ea"/>
                        </a:rPr>
                        <a:t>LED</a:t>
                      </a:r>
                      <a:r>
                        <a:rPr lang="zh-CN" altLang="en-US" sz="1000" dirty="0" smtClean="0">
                          <a:sym typeface="+mn-ea"/>
                        </a:rPr>
                        <a:t>，精准控制散射光线，使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的出光效率更高，中心光强更强，为远距离投光照明提供一个完美的解决方案。</a:t>
                      </a:r>
                      <a:endParaRPr lang="en-US" altLang="zh-CN" sz="1000" dirty="0" smtClean="0">
                        <a:sym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 smtClean="0">
                          <a:sym typeface="+mn-ea"/>
                        </a:rPr>
                        <a:t>3. </a:t>
                      </a:r>
                      <a:r>
                        <a:rPr lang="zh-CN" altLang="en-US" sz="1000" dirty="0" smtClean="0">
                          <a:sym typeface="+mn-ea"/>
                        </a:rPr>
                        <a:t>灯具结构设计</a:t>
                      </a:r>
                      <a:r>
                        <a:rPr lang="en-US" altLang="zh-CN" sz="1000" dirty="0" smtClean="0">
                          <a:sym typeface="+mn-ea"/>
                        </a:rPr>
                        <a:t>,</a:t>
                      </a:r>
                      <a:r>
                        <a:rPr lang="zh-CN" altLang="en-US" sz="1000" dirty="0" smtClean="0">
                          <a:sym typeface="+mn-ea"/>
                        </a:rPr>
                        <a:t>特别导入 </a:t>
                      </a:r>
                      <a:r>
                        <a:rPr lang="en-US" altLang="zh-CN" sz="1000" smtClean="0">
                          <a:sym typeface="+mn-ea"/>
                        </a:rPr>
                        <a:t>10 </a:t>
                      </a:r>
                      <a:r>
                        <a:rPr lang="en-US" altLang="zh-CN" sz="1000" dirty="0" smtClean="0">
                          <a:sym typeface="+mn-ea"/>
                        </a:rPr>
                        <a:t>°</a:t>
                      </a:r>
                      <a:r>
                        <a:rPr lang="zh-CN" altLang="en-US" sz="1000" dirty="0" smtClean="0">
                          <a:sym typeface="+mn-ea"/>
                        </a:rPr>
                        <a:t>遮光角一体化防眩光设计。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控制方式：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采用标准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）协议控制。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应用场所：</a:t>
                      </a:r>
                      <a:r>
                        <a:rPr lang="zh-CN" altLang="en-US" sz="1000" dirty="0" smtClean="0">
                          <a:sym typeface="+mn-ea"/>
                        </a:rPr>
                        <a:t>广场、户外景观、大楼外立面、单体建筑和历史建筑外立面、绿化景观照明。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 descr="FWK2511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885" y="407035"/>
            <a:ext cx="2090420" cy="213741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560" y="1124744"/>
          <a:ext cx="8001000" cy="5284977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FWK2511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endParaRPr kumimoji="0" lang="en-US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18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颗</a:t>
                      </a:r>
                      <a:endParaRPr lang="zh-CN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1800K/2200K/2700K/3000K/4000K/5000K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(FWHM)</a:t>
                      </a:r>
                      <a:endParaRPr kumimoji="0" lang="en-US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10°/15°/20°/30°/45°/60°/2515°/5015°</a:t>
                      </a:r>
                      <a:endParaRPr lang="zh-CN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ym typeface="+mn-ea"/>
                        </a:rPr>
                        <a:t>压铸铝</a:t>
                      </a:r>
                      <a:r>
                        <a:rPr lang="en-US" altLang="zh-CN" sz="1200" dirty="0" smtClean="0">
                          <a:sym typeface="+mn-ea"/>
                        </a:rPr>
                        <a:t>/</a:t>
                      </a:r>
                      <a:r>
                        <a:rPr lang="zh-CN" altLang="zh-CN" sz="1200" dirty="0" smtClean="0">
                          <a:sym typeface="+mn-ea"/>
                        </a:rPr>
                        <a:t>铝合金</a:t>
                      </a:r>
                      <a:r>
                        <a:rPr lang="en-US" altLang="zh-CN" sz="1200" dirty="0" smtClean="0">
                          <a:sym typeface="+mn-ea"/>
                        </a:rPr>
                        <a:t>,</a:t>
                      </a:r>
                      <a:r>
                        <a:rPr lang="zh-CN" altLang="en-US" sz="1200" dirty="0" smtClean="0">
                          <a:sym typeface="+mn-ea"/>
                        </a:rPr>
                        <a:t>砂纹深灰色</a:t>
                      </a:r>
                      <a:r>
                        <a:rPr lang="zh-CN" altLang="en-US" sz="1200" dirty="0">
                          <a:sym typeface="+mn-ea"/>
                        </a:rPr>
                        <a:t>静电喷塑表面处理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200" dirty="0">
                          <a:latin typeface="+mn-ea"/>
                          <a:ea typeface="+mn-ea"/>
                        </a:rPr>
                        <a:t>钢化超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白玻璃</a:t>
                      </a:r>
                      <a:endParaRPr lang="en-US" altLang="zh-CN" sz="120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1800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mA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流驱动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～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240VAC±10%,50/60Hz;DC 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24V</a:t>
                      </a:r>
                      <a:endParaRPr lang="en-US" altLang="zh-CN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110W</a:t>
                      </a:r>
                      <a:endParaRPr lang="en-US" altLang="zh-CN" sz="11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sz="1200" dirty="0">
                          <a:sym typeface="+mn-ea"/>
                        </a:rPr>
                        <a:t>3*1.0mm2 </a:t>
                      </a:r>
                      <a:r>
                        <a:rPr sz="1200" dirty="0" err="1" smtClean="0">
                          <a:sym typeface="+mn-ea"/>
                        </a:rPr>
                        <a:t>橡胶线</a:t>
                      </a:r>
                      <a:r>
                        <a:rPr lang="en-US" sz="1200" dirty="0" smtClean="0">
                          <a:sym typeface="+mn-ea"/>
                        </a:rPr>
                        <a:t>(</a:t>
                      </a:r>
                      <a:r>
                        <a:rPr sz="1200" dirty="0" err="1" smtClean="0">
                          <a:sym typeface="+mn-ea"/>
                        </a:rPr>
                        <a:t>高压</a:t>
                      </a:r>
                      <a:r>
                        <a:rPr lang="en-US" sz="1200" dirty="0" smtClean="0">
                          <a:sym typeface="+mn-ea"/>
                        </a:rPr>
                        <a:t>);</a:t>
                      </a:r>
                      <a:r>
                        <a:rPr sz="1200" dirty="0" smtClean="0">
                          <a:sym typeface="+mn-ea"/>
                        </a:rPr>
                        <a:t>2*1.0mm2 </a:t>
                      </a:r>
                      <a:r>
                        <a:rPr sz="1200" dirty="0" err="1" smtClean="0">
                          <a:sym typeface="+mn-ea"/>
                        </a:rPr>
                        <a:t>橡胶线</a:t>
                      </a:r>
                      <a:r>
                        <a:rPr lang="en-US" sz="1200" dirty="0" smtClean="0">
                          <a:sym typeface="+mn-ea"/>
                        </a:rPr>
                        <a:t>(</a:t>
                      </a:r>
                      <a:r>
                        <a:rPr sz="1200" dirty="0" err="1" smtClean="0">
                          <a:sym typeface="+mn-ea"/>
                        </a:rPr>
                        <a:t>低压</a:t>
                      </a:r>
                      <a:r>
                        <a:rPr lang="en-US" sz="1200" dirty="0" smtClean="0">
                          <a:sym typeface="+mn-ea"/>
                        </a:rPr>
                        <a:t>)</a:t>
                      </a:r>
                      <a:endParaRPr lang="zh-CN" altLang="en-US" sz="12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超五类</a:t>
                      </a:r>
                      <a:r>
                        <a:rPr lang="en-US" altLang="zh-CN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SFTP</a:t>
                      </a:r>
                      <a:r>
                        <a:rPr lang="zh-CN" altLang="en-US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双屏蔽</a:t>
                      </a:r>
                      <a:r>
                        <a:rPr lang="en-US" altLang="zh-CN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对</a:t>
                      </a:r>
                      <a:r>
                        <a:rPr lang="zh-CN" altLang="en-US" sz="12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双绞线</a:t>
                      </a:r>
                      <a:r>
                        <a:rPr lang="en-US" altLang="zh-CN" sz="12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方正黑体简体" panose="02010601030101010101" pitchFamily="2" charset="-122"/>
                          <a:sym typeface="+mn-ea"/>
                        </a:rPr>
                        <a:t>(</a:t>
                      </a:r>
                      <a:r>
                        <a:rPr lang="zh-CN" altLang="en-US" sz="12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可控</a:t>
                      </a:r>
                      <a:r>
                        <a:rPr lang="en-US" altLang="zh-CN" sz="12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)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DMX512(1990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 smtClean="0">
                          <a:sym typeface="+mn-ea"/>
                        </a:rPr>
                        <a:t>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功率因数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(PF)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≧0.9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冷启动电流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(Max)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60A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4.8KG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02198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552" y="1171082"/>
            <a:ext cx="5427131" cy="309731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2177600"/>
            <a:ext cx="2380615" cy="13582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rcRect l="40221"/>
          <a:stretch>
            <a:fillRect/>
          </a:stretch>
        </p:blipFill>
        <p:spPr>
          <a:xfrm>
            <a:off x="827584" y="5178397"/>
            <a:ext cx="1783715" cy="855345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8912" y="4616211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防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眩附件可选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4908" y="5178397"/>
            <a:ext cx="854075" cy="794385"/>
          </a:xfrm>
          <a:prstGeom prst="rect">
            <a:avLst/>
          </a:prstGeom>
        </p:spPr>
      </p:pic>
      <p:sp>
        <p:nvSpPr>
          <p:cNvPr id="11" name="矩形 4"/>
          <p:cNvSpPr>
            <a:spLocks noChangeArrowheads="1"/>
          </p:cNvSpPr>
          <p:nvPr/>
        </p:nvSpPr>
        <p:spPr bwMode="auto">
          <a:xfrm>
            <a:off x="927703" y="6074672"/>
            <a:ext cx="2606558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外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遮光罩     蜂窝</a:t>
            </a:r>
            <a:r>
              <a:rPr lang="zh-CN" altLang="en-US" sz="1000" dirty="0">
                <a:latin typeface="黑体" panose="02010609060101010101" pitchFamily="2" charset="-122"/>
                <a:ea typeface="黑体" panose="02010609060101010101" pitchFamily="2" charset="-122"/>
              </a:rPr>
              <a:t>防眩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网     深</a:t>
            </a:r>
            <a:r>
              <a:rPr lang="zh-CN" altLang="en-US" sz="1000" dirty="0">
                <a:latin typeface="黑体" panose="02010609060101010101" pitchFamily="2" charset="-122"/>
                <a:ea typeface="黑体" panose="02010609060101010101" pitchFamily="2" charset="-122"/>
              </a:rPr>
              <a:t>筒防眩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罩</a:t>
            </a:r>
            <a:r>
              <a:rPr lang="zh-CN" altLang="en-US" sz="1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</a:t>
            </a:r>
            <a:endParaRPr lang="zh-CN" altLang="en-US" sz="1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3306fa7-6b93-43d1-9925-8894e68b4d43}"/>
</p:tagLst>
</file>

<file path=ppt/tags/tag2.xml><?xml version="1.0" encoding="utf-8"?>
<p:tagLst xmlns:p="http://schemas.openxmlformats.org/presentationml/2006/main">
  <p:tag name="COMMONDATA" val="eyJoZGlkIjoiNzllN2FhMzY1ZDEyOTQyYTFjYWI5YTBiNDA0YjQwYTQifQ=="/>
  <p:tag name="KSO_WPP_MARK_KEY" val="902e1d9f-7f01-4ee7-9978-4e116cbd26f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</Words>
  <Application>WPS 演示</Application>
  <PresentationFormat>全屏显示(4:3)</PresentationFormat>
  <Paragraphs>100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黑体</vt:lpstr>
      <vt:lpstr>Calibri</vt:lpstr>
      <vt:lpstr>方正黑体简体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94</cp:revision>
  <dcterms:created xsi:type="dcterms:W3CDTF">2015-05-19T08:03:00Z</dcterms:created>
  <dcterms:modified xsi:type="dcterms:W3CDTF">2023-09-27T09:03:47Z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921DF6A92CD64E90B8CA5537FAF29CBB</vt:lpwstr>
  </property>
  <property fmtid="{D5CDD505-2E9C-101B-9397-08002B2CF9AE}" pid="3" name="KSOProductBuildVer">
    <vt:lpwstr>2052-12.1.0.15404</vt:lpwstr>
  </property>
  <property fmtid="{D5CDD505-2E9C-101B-9397-08002B2CF9AE}" pid="4" name="commondata">
    <vt:lpwstr>eyJoZGlkIjoiNzllN2FhMzY1ZDEyOTQyYTFjYWI5YTBiNDA0YjQwYTQifQ==</vt:lpwstr>
  </property>
</Properties>
</file>